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70" autoAdjust="0"/>
  </p:normalViewPr>
  <p:slideViewPr>
    <p:cSldViewPr>
      <p:cViewPr varScale="1">
        <p:scale>
          <a:sx n="59" d="100"/>
          <a:sy n="59" d="100"/>
        </p:scale>
        <p:origin x="-211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7987-3F10-41D7-AF89-C3ABCA4FB0BC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44221-0431-4661-88CA-0B2F5454A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4221-0431-4661-88CA-0B2F5454A6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D23B4F-5BE5-4711-BB9E-0323F998251A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64CB39-1C99-421B-A558-BA3C6EA7318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7239000" cy="1752600"/>
          </a:xfrm>
        </p:spPr>
        <p:txBody>
          <a:bodyPr/>
          <a:lstStyle/>
          <a:p>
            <a:pPr algn="l"/>
            <a:r>
              <a:rPr lang="en-US" dirty="0" smtClean="0"/>
              <a:t>Agenda: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TISK Problems &amp; No MM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Homework Check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Lesson 11-3: Slope-Intercept Form</a:t>
            </a:r>
          </a:p>
          <a:p>
            <a:pPr marL="285750" indent="-285750" algn="l">
              <a:buFont typeface="Arial" charset="0"/>
              <a:buChar char="•"/>
            </a:pPr>
            <a:r>
              <a:rPr lang="en-US" cap="none" dirty="0" smtClean="0"/>
              <a:t>Homework: Slope-Intercept Form worksheet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Wednesday, December 5, 2012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2743200"/>
                <a:ext cx="80772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Solve for </a:t>
                </a:r>
                <a:r>
                  <a:rPr lang="en-US" sz="2800" i="1" dirty="0" smtClean="0"/>
                  <a:t>y</a:t>
                </a:r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+2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=20</m:t>
                    </m:r>
                  </m:oMath>
                </a14:m>
                <a:endParaRPr lang="en-US" sz="2800" dirty="0" smtClean="0"/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Find the LCM of 18 and 21.</a:t>
                </a:r>
              </a:p>
              <a:p>
                <a:pPr marL="342900" indent="-342900">
                  <a:buAutoNum type="arabicParenR"/>
                </a:pPr>
                <a:endParaRPr lang="en-US" sz="2800" dirty="0"/>
              </a:p>
              <a:p>
                <a:pPr marL="342900" indent="-342900">
                  <a:buAutoNum type="arabicParenR"/>
                </a:pPr>
                <a:r>
                  <a:rPr lang="en-US" sz="28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−3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+4(12−8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743200"/>
                <a:ext cx="8077200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585" t="-2278" b="-5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882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/>
                  <a:t> No Slope/Undefined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=−3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marL="457200" indent="-457200">
                  <a:buFont typeface="+mj-lt"/>
                  <a:buAutoNum type="arabicParenR" startAt="8"/>
                </a:pPr>
                <a:r>
                  <a:rPr lang="en-US" dirty="0"/>
                  <a:t> </a:t>
                </a:r>
                <a:r>
                  <a:rPr lang="en-US" dirty="0" smtClean="0"/>
                  <a:t>No Slope/Undefined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5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ahoma" pitchFamily="34" charset="0"/>
              </a:rPr>
              <a:t>§11-3 Slope-Intercept </a:t>
            </a:r>
            <a:r>
              <a:rPr lang="en-US" dirty="0">
                <a:cs typeface="Tahoma" pitchFamily="34" charset="0"/>
              </a:rPr>
              <a:t>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Rectangle 3"/>
              <p:cNvSpPr>
                <a:spLocks noGrp="1" noChangeArrowheads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an equation is written in slope-intercept form it always looks like this: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>
                  <a:solidFill>
                    <a:schemeClr val="accent2"/>
                  </a:solidFill>
                </a:endParaRPr>
              </a:p>
              <a:p>
                <a:pPr lvl="1"/>
                <a:r>
                  <a:rPr lang="en-US" dirty="0"/>
                  <a:t>Where (</a:t>
                </a:r>
                <a:r>
                  <a:rPr lang="en-US" i="1" dirty="0">
                    <a:solidFill>
                      <a:schemeClr val="accent5"/>
                    </a:solidFill>
                  </a:rPr>
                  <a:t>x</a:t>
                </a:r>
                <a:r>
                  <a:rPr lang="en-US" dirty="0"/>
                  <a:t>, </a:t>
                </a:r>
                <a:r>
                  <a:rPr lang="en-US" i="1" dirty="0">
                    <a:solidFill>
                      <a:schemeClr val="accent5"/>
                    </a:solidFill>
                  </a:rPr>
                  <a:t>y</a:t>
                </a:r>
                <a:r>
                  <a:rPr lang="en-US" dirty="0"/>
                  <a:t>) are the coordinates of any point on the line,</a:t>
                </a:r>
              </a:p>
              <a:p>
                <a:pPr lvl="1"/>
                <a:r>
                  <a:rPr lang="en-US" i="1" dirty="0">
                    <a:solidFill>
                      <a:schemeClr val="accent3"/>
                    </a:solidFill>
                  </a:rPr>
                  <a:t>m</a:t>
                </a:r>
                <a:r>
                  <a:rPr lang="en-US" dirty="0"/>
                  <a:t> stands for slope (how you </a:t>
                </a:r>
                <a:r>
                  <a:rPr lang="en-US" b="1" u="sng" dirty="0"/>
                  <a:t>m</a:t>
                </a:r>
                <a:r>
                  <a:rPr lang="en-US" dirty="0"/>
                  <a:t>ove),</a:t>
                </a:r>
              </a:p>
              <a:p>
                <a:pPr lvl="1"/>
                <a:r>
                  <a:rPr lang="en-US" dirty="0"/>
                  <a:t>and </a:t>
                </a:r>
                <a:r>
                  <a:rPr lang="en-US" i="1" dirty="0">
                    <a:solidFill>
                      <a:schemeClr val="accent2"/>
                    </a:solidFill>
                  </a:rPr>
                  <a:t>b</a:t>
                </a:r>
                <a:r>
                  <a:rPr lang="en-US" dirty="0"/>
                  <a:t> stands for the </a:t>
                </a:r>
                <a:r>
                  <a:rPr lang="en-US" i="1" dirty="0"/>
                  <a:t>y</a:t>
                </a:r>
                <a:r>
                  <a:rPr lang="en-US" dirty="0"/>
                  <a:t>-intercept (where you </a:t>
                </a:r>
                <a:r>
                  <a:rPr lang="en-US" b="1" i="1" u="sng" dirty="0" smtClean="0"/>
                  <a:t>b</a:t>
                </a:r>
                <a:r>
                  <a:rPr lang="en-US" dirty="0" smtClean="0"/>
                  <a:t>egin on the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-axis).</a:t>
                </a:r>
                <a:endParaRPr lang="en-US" b="1" u="sng" dirty="0"/>
              </a:p>
            </p:txBody>
          </p:sp>
        </mc:Choice>
        <mc:Fallback xmlns="">
          <p:sp>
            <p:nvSpPr>
              <p:cNvPr id="13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1200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1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Write the equation in slope-intercept form.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 flipV="1">
            <a:off x="1981200" y="2313123"/>
            <a:ext cx="190500" cy="23957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286000" y="2286000"/>
            <a:ext cx="3048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914400" y="2757487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Distribute!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81000" y="5029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what is the slope of this equation?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57200" y="5791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what is the </a:t>
            </a:r>
            <a:r>
              <a:rPr lang="en-US" i="1"/>
              <a:t>y</a:t>
            </a:r>
            <a:r>
              <a:rPr lang="en-US"/>
              <a:t>-intercept of this equation?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334000" y="5029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what is the slope of this equation?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5410200" y="57912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what is the </a:t>
            </a:r>
            <a:r>
              <a:rPr lang="en-US" i="1"/>
              <a:t>y</a:t>
            </a:r>
            <a:r>
              <a:rPr lang="en-US"/>
              <a:t>-intercept of this equation?</a:t>
            </a: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4343400" y="2895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1881283"/>
                <a:ext cx="20574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81283"/>
                <a:ext cx="2057400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16429" y="30480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29" y="3048000"/>
                <a:ext cx="23622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85800" y="3810000"/>
                <a:ext cx="23622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0"/>
                <a:ext cx="2362200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85800" y="3810000"/>
                <a:ext cx="23622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0"/>
                <a:ext cx="2362200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313784" y="144780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784" y="1447800"/>
                <a:ext cx="23622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24400" y="1879020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879020"/>
                <a:ext cx="31242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753223" y="2260312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223" y="2260312"/>
                <a:ext cx="1121121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40339" y="2313124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339" y="2313124"/>
                <a:ext cx="1121121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366819" y="2853668"/>
                <a:ext cx="37009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+16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819" y="2853668"/>
                <a:ext cx="3700981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638800" y="3000442"/>
                <a:ext cx="1121121" cy="756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000442"/>
                <a:ext cx="1121121" cy="75674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39000" y="3053254"/>
                <a:ext cx="1121121" cy="756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           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053254"/>
                <a:ext cx="1121121" cy="756746"/>
              </a:xfrm>
              <a:prstGeom prst="rect">
                <a:avLst/>
              </a:prstGeom>
              <a:blipFill rotWithShape="1">
                <a:blip r:embed="rId12"/>
                <a:stretch>
                  <a:fillRect r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028099" y="4038600"/>
                <a:ext cx="2963501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+(−4)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099" y="4038600"/>
                <a:ext cx="2963501" cy="101431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062049" y="4038600"/>
                <a:ext cx="2895600" cy="1014317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(−4)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049" y="4038600"/>
                <a:ext cx="2895600" cy="101431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5181600" y="4038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124200" y="4953000"/>
                <a:ext cx="73559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953000"/>
                <a:ext cx="735594" cy="78380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462573" y="5736804"/>
                <a:ext cx="8382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573" y="5736804"/>
                <a:ext cx="838200" cy="66851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179806" y="4961299"/>
                <a:ext cx="735594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806" y="4961299"/>
                <a:ext cx="735594" cy="78380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090749" y="6005210"/>
                <a:ext cx="838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749" y="6005210"/>
                <a:ext cx="838200" cy="400110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6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/>
      <p:bldP spid="14347" grpId="0"/>
      <p:bldP spid="14348" grpId="0"/>
      <p:bldP spid="14358" grpId="0"/>
      <p:bldP spid="14359" grpId="0"/>
      <p:bldP spid="14364" grpId="0" animBg="1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14368" grpId="0" animBg="1"/>
      <p:bldP spid="43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Write the equation in slope-intercept form.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81000" y="441960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what is the slope of this equation?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81000" y="5181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And what is the </a:t>
            </a:r>
            <a:r>
              <a:rPr lang="en-US" i="1" dirty="0"/>
              <a:t>y</a:t>
            </a:r>
            <a:r>
              <a:rPr lang="en-US" dirty="0"/>
              <a:t>-intercept of this equation?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495800" y="3867150"/>
            <a:ext cx="403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what is the slope of this equation?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495800" y="462915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what is the </a:t>
            </a:r>
            <a:r>
              <a:rPr lang="en-US" i="1"/>
              <a:t>y</a:t>
            </a:r>
            <a:r>
              <a:rPr lang="en-US"/>
              <a:t>-intercept of this equation?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38200" y="2725561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25561"/>
                <a:ext cx="2362200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29614" y="3344005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+(−4)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4" y="3344005"/>
                <a:ext cx="2827986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29614" y="3344005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0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(−4)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14" y="3344005"/>
                <a:ext cx="2827986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600" y="2140786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140786"/>
                <a:ext cx="282798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400300" y="4654569"/>
                <a:ext cx="7705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300" y="4654569"/>
                <a:ext cx="770586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901780" y="5548313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780" y="5548313"/>
                <a:ext cx="1752600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66386" y="2435390"/>
                <a:ext cx="2362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386" y="2435390"/>
                <a:ext cx="2362200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7800" y="3053834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=−1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053834"/>
                <a:ext cx="2827986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57800" y="3051617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051617"/>
                <a:ext cx="2827986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56786" y="1850615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786" y="1850615"/>
                <a:ext cx="2827986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195793" y="3640252"/>
                <a:ext cx="7705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793" y="3640252"/>
                <a:ext cx="770586" cy="101431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01973" y="4875290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1973" y="4875290"/>
                <a:ext cx="1752600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0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9" grpId="0"/>
      <p:bldP spid="15380" grpId="0"/>
      <p:bldP spid="19" grpId="0"/>
      <p:bldP spid="21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the equation.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52400" y="40386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1) Write in slope-intercept form.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04800" y="2707399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52400" y="457200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2) Place a point on the </a:t>
            </a:r>
            <a:r>
              <a:rPr lang="en-US" b="1" i="1"/>
              <a:t>y</a:t>
            </a:r>
            <a:r>
              <a:rPr lang="en-US" b="1"/>
              <a:t>-intercept.</a:t>
            </a:r>
          </a:p>
        </p:txBody>
      </p:sp>
      <p:graphicFrame>
        <p:nvGraphicFramePr>
          <p:cNvPr id="17424" name="Group 16"/>
          <p:cNvGraphicFramePr>
            <a:graphicFrameLocks noGrp="1"/>
          </p:cNvGraphicFramePr>
          <p:nvPr/>
        </p:nvGraphicFramePr>
        <p:xfrm>
          <a:off x="4419600" y="1981200"/>
          <a:ext cx="4543425" cy="362712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06" name="Line 98"/>
          <p:cNvSpPr>
            <a:spLocks noChangeShapeType="1"/>
          </p:cNvSpPr>
          <p:nvPr/>
        </p:nvSpPr>
        <p:spPr bwMode="auto">
          <a:xfrm>
            <a:off x="4038600" y="40386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7" name="Line 99"/>
          <p:cNvSpPr>
            <a:spLocks noChangeShapeType="1"/>
          </p:cNvSpPr>
          <p:nvPr/>
        </p:nvSpPr>
        <p:spPr bwMode="auto">
          <a:xfrm>
            <a:off x="6934200" y="1981200"/>
            <a:ext cx="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08" name="Text Box 100"/>
          <p:cNvSpPr txBox="1">
            <a:spLocks noChangeArrowheads="1"/>
          </p:cNvSpPr>
          <p:nvPr/>
        </p:nvSpPr>
        <p:spPr bwMode="auto">
          <a:xfrm>
            <a:off x="38100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</a:p>
        </p:txBody>
      </p:sp>
      <p:sp>
        <p:nvSpPr>
          <p:cNvPr id="17509" name="Text Box 101"/>
          <p:cNvSpPr txBox="1">
            <a:spLocks noChangeArrowheads="1"/>
          </p:cNvSpPr>
          <p:nvPr/>
        </p:nvSpPr>
        <p:spPr bwMode="auto">
          <a:xfrm>
            <a:off x="7010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</a:t>
            </a:r>
          </a:p>
        </p:txBody>
      </p:sp>
      <p:sp>
        <p:nvSpPr>
          <p:cNvPr id="17510" name="Oval 102"/>
          <p:cNvSpPr>
            <a:spLocks noChangeArrowheads="1"/>
          </p:cNvSpPr>
          <p:nvPr/>
        </p:nvSpPr>
        <p:spPr bwMode="auto">
          <a:xfrm>
            <a:off x="6858000" y="29241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" name="Text Box 103"/>
          <p:cNvSpPr txBox="1">
            <a:spLocks noChangeArrowheads="1"/>
          </p:cNvSpPr>
          <p:nvPr/>
        </p:nvSpPr>
        <p:spPr bwMode="auto">
          <a:xfrm>
            <a:off x="152400" y="5119688"/>
            <a:ext cx="426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3) Use the slope to </a:t>
            </a:r>
            <a:r>
              <a:rPr lang="en-US" b="1" i="1" dirty="0"/>
              <a:t>move</a:t>
            </a:r>
            <a:r>
              <a:rPr lang="en-US" b="1" dirty="0"/>
              <a:t> to the next point.</a:t>
            </a:r>
          </a:p>
        </p:txBody>
      </p:sp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6934200" y="2971800"/>
            <a:ext cx="0" cy="1600200"/>
          </a:xfrm>
          <a:prstGeom prst="line">
            <a:avLst/>
          </a:prstGeom>
          <a:noFill/>
          <a:ln w="57150">
            <a:solidFill>
              <a:schemeClr val="accent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6934200" y="4572000"/>
            <a:ext cx="533400" cy="0"/>
          </a:xfrm>
          <a:prstGeom prst="line">
            <a:avLst/>
          </a:prstGeom>
          <a:noFill/>
          <a:ln w="57150">
            <a:solidFill>
              <a:schemeClr val="accent3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7391400" y="4495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5" name="Text Box 107"/>
          <p:cNvSpPr txBox="1">
            <a:spLocks noChangeArrowheads="1"/>
          </p:cNvSpPr>
          <p:nvPr/>
        </p:nvSpPr>
        <p:spPr bwMode="auto">
          <a:xfrm>
            <a:off x="152400" y="5835650"/>
            <a:ext cx="426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4) Connect the dots!</a:t>
            </a:r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>
            <a:off x="6553200" y="1828800"/>
            <a:ext cx="1219200" cy="3657600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200" y="1688812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88812"/>
                <a:ext cx="282798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" y="2069812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69812"/>
                <a:ext cx="112112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44316" y="2122624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316" y="2122624"/>
                <a:ext cx="112112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91614" y="2743200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614" y="2743200"/>
                <a:ext cx="282798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92859" y="2743200"/>
                <a:ext cx="28254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859" y="2743200"/>
                <a:ext cx="2825496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11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30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8" grpId="0" animBg="1"/>
      <p:bldP spid="17423" grpId="0"/>
      <p:bldP spid="17506" grpId="0" animBg="1"/>
      <p:bldP spid="17507" grpId="0" animBg="1"/>
      <p:bldP spid="17508" grpId="0"/>
      <p:bldP spid="17509" grpId="0"/>
      <p:bldP spid="17510" grpId="0" animBg="1"/>
      <p:bldP spid="17511" grpId="0"/>
      <p:bldP spid="17512" grpId="0" animBg="1"/>
      <p:bldP spid="17512" grpId="1" animBg="1"/>
      <p:bldP spid="17513" grpId="0" animBg="1"/>
      <p:bldP spid="17513" grpId="1" animBg="1"/>
      <p:bldP spid="17514" grpId="0" animBg="1"/>
      <p:bldP spid="17515" grpId="0"/>
      <p:bldP spid="17516" grpId="0" animBg="1"/>
      <p:bldP spid="25" grpId="0"/>
      <p:bldP spid="26" grpId="0"/>
      <p:bldP spid="27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 the equation.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-76200" y="3124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9468" name="Group 12"/>
          <p:cNvGraphicFramePr>
            <a:graphicFrameLocks noGrp="1"/>
          </p:cNvGraphicFramePr>
          <p:nvPr/>
        </p:nvGraphicFramePr>
        <p:xfrm>
          <a:off x="4419600" y="1981200"/>
          <a:ext cx="4543425" cy="362712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0" name="Line 94"/>
          <p:cNvSpPr>
            <a:spLocks noChangeShapeType="1"/>
          </p:cNvSpPr>
          <p:nvPr/>
        </p:nvSpPr>
        <p:spPr bwMode="auto">
          <a:xfrm>
            <a:off x="4038600" y="4038600"/>
            <a:ext cx="510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1" name="Line 95"/>
          <p:cNvSpPr>
            <a:spLocks noChangeShapeType="1"/>
          </p:cNvSpPr>
          <p:nvPr/>
        </p:nvSpPr>
        <p:spPr bwMode="auto">
          <a:xfrm>
            <a:off x="6934200" y="1981200"/>
            <a:ext cx="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2" name="Text Box 96"/>
          <p:cNvSpPr txBox="1">
            <a:spLocks noChangeArrowheads="1"/>
          </p:cNvSpPr>
          <p:nvPr/>
        </p:nvSpPr>
        <p:spPr bwMode="auto">
          <a:xfrm>
            <a:off x="38100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x</a:t>
            </a:r>
          </a:p>
        </p:txBody>
      </p:sp>
      <p:sp>
        <p:nvSpPr>
          <p:cNvPr id="19553" name="Text Box 97"/>
          <p:cNvSpPr txBox="1">
            <a:spLocks noChangeArrowheads="1"/>
          </p:cNvSpPr>
          <p:nvPr/>
        </p:nvSpPr>
        <p:spPr bwMode="auto">
          <a:xfrm>
            <a:off x="7010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</a:t>
            </a:r>
          </a:p>
        </p:txBody>
      </p:sp>
      <p:sp>
        <p:nvSpPr>
          <p:cNvPr id="19554" name="Oval 98"/>
          <p:cNvSpPr>
            <a:spLocks noChangeArrowheads="1"/>
          </p:cNvSpPr>
          <p:nvPr/>
        </p:nvSpPr>
        <p:spPr bwMode="auto">
          <a:xfrm>
            <a:off x="6858000" y="29241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6" name="Line 100"/>
          <p:cNvSpPr>
            <a:spLocks noChangeShapeType="1"/>
          </p:cNvSpPr>
          <p:nvPr/>
        </p:nvSpPr>
        <p:spPr bwMode="auto">
          <a:xfrm>
            <a:off x="6934200" y="2971800"/>
            <a:ext cx="0" cy="1600200"/>
          </a:xfrm>
          <a:prstGeom prst="line">
            <a:avLst/>
          </a:prstGeom>
          <a:noFill/>
          <a:ln w="57150">
            <a:solidFill>
              <a:schemeClr val="accent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7" name="Line 101"/>
          <p:cNvSpPr>
            <a:spLocks noChangeShapeType="1"/>
          </p:cNvSpPr>
          <p:nvPr/>
        </p:nvSpPr>
        <p:spPr bwMode="auto">
          <a:xfrm>
            <a:off x="6934200" y="4572000"/>
            <a:ext cx="1981200" cy="0"/>
          </a:xfrm>
          <a:prstGeom prst="line">
            <a:avLst/>
          </a:prstGeom>
          <a:noFill/>
          <a:ln w="57150">
            <a:solidFill>
              <a:schemeClr val="accent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8" name="Oval 102"/>
          <p:cNvSpPr>
            <a:spLocks noChangeArrowheads="1"/>
          </p:cNvSpPr>
          <p:nvPr/>
        </p:nvSpPr>
        <p:spPr bwMode="auto">
          <a:xfrm>
            <a:off x="8883650" y="4495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" name="Line 104"/>
          <p:cNvSpPr>
            <a:spLocks noChangeShapeType="1"/>
          </p:cNvSpPr>
          <p:nvPr/>
        </p:nvSpPr>
        <p:spPr bwMode="auto">
          <a:xfrm>
            <a:off x="6248400" y="2514600"/>
            <a:ext cx="2895600" cy="2209800"/>
          </a:xfrm>
          <a:prstGeom prst="line">
            <a:avLst/>
          </a:prstGeom>
          <a:noFill/>
          <a:ln w="57150">
            <a:solidFill>
              <a:schemeClr val="accent4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63" name="Line 107"/>
          <p:cNvSpPr>
            <a:spLocks noChangeShapeType="1"/>
          </p:cNvSpPr>
          <p:nvPr/>
        </p:nvSpPr>
        <p:spPr bwMode="auto">
          <a:xfrm>
            <a:off x="685800" y="4130899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0763" y="2124349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+4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63" y="2124349"/>
                <a:ext cx="2827986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0763" y="2505349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63" y="2505349"/>
                <a:ext cx="112112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307879" y="2558161"/>
                <a:ext cx="112112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879" y="2558161"/>
                <a:ext cx="1121121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515414" y="3076575"/>
                <a:ext cx="28279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=−3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414" y="3076575"/>
                <a:ext cx="2827986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371600" y="3305242"/>
                <a:ext cx="1121121" cy="756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305242"/>
                <a:ext cx="1121121" cy="7567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819400" y="3276600"/>
                <a:ext cx="1121121" cy="756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              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276600"/>
                <a:ext cx="1121121" cy="756746"/>
              </a:xfrm>
              <a:prstGeom prst="rect">
                <a:avLst/>
              </a:prstGeom>
              <a:blipFill rotWithShape="1">
                <a:blip r:embed="rId7"/>
                <a:stretch>
                  <a:fillRect r="-27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44014" y="4217241"/>
                <a:ext cx="28279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4014" y="4217241"/>
                <a:ext cx="2827986" cy="101431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752600" y="4217241"/>
                <a:ext cx="2827986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chemeClr val="accent3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schemeClr val="accent4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chemeClr val="accent2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217241"/>
                <a:ext cx="2827986" cy="101431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938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3000"/>
                                        <p:tgtEl>
                                          <p:spTgt spid="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30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19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9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/>
      <p:bldP spid="19550" grpId="0" animBg="1"/>
      <p:bldP spid="19551" grpId="0" animBg="1"/>
      <p:bldP spid="19552" grpId="0"/>
      <p:bldP spid="19553" grpId="0"/>
      <p:bldP spid="19554" grpId="0" animBg="1"/>
      <p:bldP spid="19556" grpId="0" animBg="1"/>
      <p:bldP spid="19556" grpId="1" animBg="1"/>
      <p:bldP spid="19557" grpId="0" animBg="1"/>
      <p:bldP spid="19557" grpId="1" animBg="1"/>
      <p:bldP spid="19558" grpId="0" animBg="1"/>
      <p:bldP spid="19560" grpId="0" animBg="1"/>
      <p:bldP spid="19563" grpId="0" animBg="1"/>
      <p:bldP spid="24" grpId="0"/>
      <p:bldP spid="25" grpId="0"/>
      <p:bldP spid="26" grpId="0"/>
      <p:bldP spid="27" grpId="0"/>
      <p:bldP spid="28" grpId="0"/>
      <p:bldP spid="29" grpId="0"/>
      <p:bldP spid="29" grpId="1"/>
      <p:bldP spid="3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905</TotalTime>
  <Words>608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Wednesday, December 5, 2012</vt:lpstr>
      <vt:lpstr>Homework Check</vt:lpstr>
      <vt:lpstr>§11-3 Slope-Intercept Form</vt:lpstr>
      <vt:lpstr>Write the equation in slope-intercept form.</vt:lpstr>
      <vt:lpstr>Write the equation in slope-intercept form.</vt:lpstr>
      <vt:lpstr>Graph the equation.</vt:lpstr>
      <vt:lpstr>Graph the equation.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8</cp:revision>
  <dcterms:created xsi:type="dcterms:W3CDTF">2012-12-05T13:41:46Z</dcterms:created>
  <dcterms:modified xsi:type="dcterms:W3CDTF">2013-01-04T00:41:20Z</dcterms:modified>
</cp:coreProperties>
</file>